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93" r:id="rId3"/>
    <p:sldId id="292" r:id="rId4"/>
    <p:sldId id="281" r:id="rId5"/>
    <p:sldId id="283" r:id="rId6"/>
    <p:sldId id="277" r:id="rId7"/>
    <p:sldId id="282" r:id="rId8"/>
    <p:sldId id="294" r:id="rId9"/>
    <p:sldId id="278" r:id="rId10"/>
    <p:sldId id="279" r:id="rId11"/>
    <p:sldId id="280" r:id="rId12"/>
    <p:sldId id="276" r:id="rId13"/>
    <p:sldId id="285" r:id="rId14"/>
    <p:sldId id="286" r:id="rId15"/>
    <p:sldId id="287" r:id="rId16"/>
    <p:sldId id="284" r:id="rId17"/>
    <p:sldId id="289" r:id="rId18"/>
    <p:sldId id="290" r:id="rId19"/>
    <p:sldId id="257" r:id="rId20"/>
    <p:sldId id="264" r:id="rId21"/>
    <p:sldId id="258" r:id="rId22"/>
    <p:sldId id="265" r:id="rId23"/>
    <p:sldId id="266" r:id="rId24"/>
    <p:sldId id="267" r:id="rId25"/>
    <p:sldId id="269" r:id="rId26"/>
    <p:sldId id="268" r:id="rId27"/>
    <p:sldId id="263" r:id="rId28"/>
    <p:sldId id="270" r:id="rId29"/>
    <p:sldId id="259" r:id="rId30"/>
    <p:sldId id="262" r:id="rId31"/>
    <p:sldId id="291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9"/>
  </p:normalViewPr>
  <p:slideViewPr>
    <p:cSldViewPr snapToGrid="0" snapToObjects="1">
      <p:cViewPr>
        <p:scale>
          <a:sx n="79" d="100"/>
          <a:sy n="79" d="100"/>
        </p:scale>
        <p:origin x="176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CC33-ABAC-404C-9F7B-D5527C3CA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BFDD8-83D4-D04C-8057-8734A147E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F178B-434C-E349-87AF-DB67AA6D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4B04-1A7E-0141-8E12-2E5E4445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34A-363F-C44E-9AF7-0287AFF5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0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0A14-7BD9-AA4E-97B8-987DDFE4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C7EA0-B34C-334A-BD37-70BC33E06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CC02A-CE8C-8446-B07C-1FCB4C0D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8B63-6410-3345-B9D0-485CCEB0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A8442-4944-9642-9677-578EAD9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5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BF999-6EA6-3242-B683-7BE6BBA33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01BFF-02F4-AC47-9BDE-A9B606746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3028-9932-F14C-8D2A-BE20916C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9AE9C-F3A6-2542-8310-00731317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EC806-7083-0045-B788-96D38250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766F-A992-6D42-A0E7-9375C377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296F-62CE-9941-A3E2-ADA09A876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86279-71E8-084D-80ED-98EDDF0F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4FF4-5EE4-804A-86F6-AC0B9294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F5F3-2CB9-654A-8B7D-5261406B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94B1-6C61-BA4B-8BFC-8C99B903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F8173-48F0-9D4C-9F2F-C71FFFF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0620F-FA77-6748-A363-E90F3ED5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B884-688E-8449-A467-06D7DCFC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EA8B7-63DA-DF4F-B622-2F7F60E6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A678-7315-9944-8073-6C60700C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F541-5561-B24A-9C23-B3AF11E44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A28DE-770A-804D-B426-A25F3AD98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77BA2-A4B2-6447-9D77-4C0728A0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100DC-E067-6D47-9303-D2792D9E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AF1D7-9B7C-D64F-89E7-542EEC47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4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F4CF-7C92-E148-8E9C-E3C4ED8B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4841B-D447-1843-BED6-F2E8ECF2D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C2D43-E663-2843-A626-5DAC92930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D9136-F70A-8F44-A317-1A830C5D6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60AA1-EEA2-4848-A794-CF190A600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1205E-3212-6A47-8B9C-F3B5C9EC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03CE8-1A22-7348-8AA1-87521B18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BABFC-3DDD-0A4A-923A-29DFFE78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8E4-2CE3-1C48-A599-C149CE0B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D5D6F-0B9A-F041-91C8-5D03FF46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3766-DFB6-5642-BD07-65E7F8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FB685-CB44-3A46-829D-56CA9D99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D5B07-2609-1742-AA2E-E255885C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A87DE-10B0-0C40-818E-DC0EDFC6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64991-027B-CF40-BA7C-B30F9845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D7D2-AA3C-7B42-8A30-6C615177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9C2E-7D96-0843-BC2B-A1C193EE9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76D4A-631B-CA4D-A985-4E2641426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CC8A8-5FF0-DF4D-B463-7D8C9F9E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6E1C2-0C50-3841-BF69-6C0551D0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80B8F-E1B6-A847-A578-5EEA18F2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7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E9C0-BF6B-E14E-973B-A0B122CF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D5777-C67B-5E47-8FA5-AB9E25FD0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1B673-D1A8-9146-B764-50A6B9403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D0B38-3C66-0E43-B419-1E1DD445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62443-1BFC-3842-A090-07C5499A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F7806-F39C-CF44-921B-66DC798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D5AA5-C26F-B741-B28E-ADE2A0E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0AED1-E3E7-BF4D-BB95-1D7E43D73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B2B1-EA39-6142-B3DC-64E172C54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2184-BF2C-C14A-879E-BC88D5024E4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18837-3521-F749-8E77-A33119070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B3575-D4E7-3B49-B0FB-CDAA004EB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E6D16-0508-6D4F-9960-B0CB2070E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liderbase.com/spitem-1155-2.html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earthshinefoundation.org/images/whatisearthshine.jpg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Inferring albedo from earthshine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CAB07-A622-7D44-0E36-F0C605C7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411"/>
            <a:ext cx="5796643" cy="3223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5E0A2B-7264-5AFD-F33C-49B9DB67F7A9}"/>
              </a:ext>
            </a:extLst>
          </p:cNvPr>
          <p:cNvSpPr txBox="1"/>
          <p:nvPr/>
        </p:nvSpPr>
        <p:spPr>
          <a:xfrm>
            <a:off x="110897" y="6246675"/>
            <a:ext cx="936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news.agu.org</a:t>
            </a:r>
            <a:r>
              <a:rPr lang="en-US" dirty="0"/>
              <a:t>/press-release/Earth-is-dimming-due-to-climate-change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449AB0-8897-09ED-8670-9D2D0650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20"/>
          <a:stretch/>
        </p:blipFill>
        <p:spPr>
          <a:xfrm>
            <a:off x="110897" y="4467618"/>
            <a:ext cx="7923391" cy="1316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8919B6-9AFF-7CCF-F48D-90EB5CE6E203}"/>
              </a:ext>
            </a:extLst>
          </p:cNvPr>
          <p:cNvSpPr txBox="1"/>
          <p:nvPr/>
        </p:nvSpPr>
        <p:spPr>
          <a:xfrm>
            <a:off x="8539844" y="3013501"/>
            <a:ext cx="30861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But … what’s earthshine?</a:t>
            </a:r>
          </a:p>
        </p:txBody>
      </p:sp>
    </p:spTree>
    <p:extLst>
      <p:ext uri="{BB962C8B-B14F-4D97-AF65-F5344CB8AC3E}">
        <p14:creationId xmlns:p14="http://schemas.microsoft.com/office/powerpoint/2010/main" val="358007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Net radiative flux is the balance between shortwave (incoming) and longwave (outgoing)</a:t>
            </a:r>
            <a:endParaRPr lang="en-US" sz="2400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EC70810-601F-507F-A81F-B779B322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A7E1B9-B83F-1A4B-EFA4-74C51543C4DA}"/>
              </a:ext>
            </a:extLst>
          </p:cNvPr>
          <p:cNvGrpSpPr/>
          <p:nvPr/>
        </p:nvGrpSpPr>
        <p:grpSpPr>
          <a:xfrm>
            <a:off x="6562199" y="3125847"/>
            <a:ext cx="5044458" cy="1569660"/>
            <a:chOff x="6562199" y="3125847"/>
            <a:chExt cx="5044458" cy="1569660"/>
          </a:xfrm>
        </p:grpSpPr>
        <p:sp>
          <p:nvSpPr>
            <p:cNvPr id="4" name="Up Arrow 3">
              <a:extLst>
                <a:ext uri="{FF2B5EF4-FFF2-40B4-BE49-F238E27FC236}">
                  <a16:creationId xmlns:a16="http://schemas.microsoft.com/office/drawing/2014/main" id="{3E02511A-613A-734D-1649-93D00B165B9B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0AD9C453-A065-851A-BB16-FAA1A641C0BC}"/>
                </a:ext>
              </a:extLst>
            </p:cNvPr>
            <p:cNvSpPr/>
            <p:nvPr/>
          </p:nvSpPr>
          <p:spPr>
            <a:xfrm>
              <a:off x="7570942" y="3316223"/>
              <a:ext cx="768096" cy="961709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EE806-0E9B-3E54-DF9D-DA355AF63B2D}"/>
                </a:ext>
              </a:extLst>
            </p:cNvPr>
            <p:cNvSpPr txBox="1"/>
            <p:nvPr/>
          </p:nvSpPr>
          <p:spPr>
            <a:xfrm>
              <a:off x="8790886" y="3125847"/>
              <a:ext cx="28157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Earth is too cold, so net radiative flux is </a:t>
              </a:r>
              <a:r>
                <a:rPr lang="en-US" sz="2400" b="1" dirty="0"/>
                <a:t>positive</a:t>
              </a:r>
              <a:r>
                <a:rPr lang="en-US" sz="2400" dirty="0"/>
                <a:t>. Earth will heat up!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780151-6692-7073-45AF-4032DC2C6A58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194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Net radiative flux is the balance between shortwave (incoming) and longwave (outgoing)</a:t>
            </a:r>
            <a:endParaRPr lang="en-US" sz="2400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EC70810-601F-507F-A81F-B779B322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3E02511A-613A-734D-1649-93D00B165B9B}"/>
              </a:ext>
            </a:extLst>
          </p:cNvPr>
          <p:cNvSpPr/>
          <p:nvPr/>
        </p:nvSpPr>
        <p:spPr>
          <a:xfrm flipV="1">
            <a:off x="6562199" y="3125847"/>
            <a:ext cx="768096" cy="1198299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0AD9C453-A065-851A-BB16-FAA1A641C0BC}"/>
              </a:ext>
            </a:extLst>
          </p:cNvPr>
          <p:cNvSpPr/>
          <p:nvPr/>
        </p:nvSpPr>
        <p:spPr>
          <a:xfrm>
            <a:off x="7570942" y="2670049"/>
            <a:ext cx="768096" cy="1607884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EE806-0E9B-3E54-DF9D-DA355AF63B2D}"/>
              </a:ext>
            </a:extLst>
          </p:cNvPr>
          <p:cNvSpPr txBox="1"/>
          <p:nvPr/>
        </p:nvSpPr>
        <p:spPr>
          <a:xfrm>
            <a:off x="8790886" y="3125847"/>
            <a:ext cx="2815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 is too hot, so net radiative flux is </a:t>
            </a:r>
            <a:r>
              <a:rPr lang="en-US" sz="2400" b="1" dirty="0"/>
              <a:t>negative</a:t>
            </a:r>
            <a:r>
              <a:rPr lang="en-US" sz="2400" dirty="0"/>
              <a:t>. Earth will cool down!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780151-6692-7073-45AF-4032DC2C6A58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150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78A4D-82D3-A6E7-0CE2-4F2AA060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" y="671164"/>
            <a:ext cx="4418275" cy="5991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876544" y="1859340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</p:spTree>
    <p:extLst>
      <p:ext uri="{BB962C8B-B14F-4D97-AF65-F5344CB8AC3E}">
        <p14:creationId xmlns:p14="http://schemas.microsoft.com/office/powerpoint/2010/main" val="5093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78A4D-82D3-A6E7-0CE2-4F2AA060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" y="671164"/>
            <a:ext cx="4418275" cy="5991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876544" y="1859340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B7F2BC-8DB2-F029-8C74-E013D57A3953}"/>
              </a:ext>
            </a:extLst>
          </p:cNvPr>
          <p:cNvGrpSpPr/>
          <p:nvPr/>
        </p:nvGrpSpPr>
        <p:grpSpPr>
          <a:xfrm>
            <a:off x="5969499" y="4041845"/>
            <a:ext cx="5044458" cy="1569660"/>
            <a:chOff x="6562199" y="3125847"/>
            <a:chExt cx="5044458" cy="1569660"/>
          </a:xfrm>
        </p:grpSpPr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B8F3E0B5-48A2-33A3-3298-DECC4C229E6D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49382924-BE08-B37E-FCC5-27C45AA8DF57}"/>
                </a:ext>
              </a:extLst>
            </p:cNvPr>
            <p:cNvSpPr/>
            <p:nvPr/>
          </p:nvSpPr>
          <p:spPr>
            <a:xfrm>
              <a:off x="7570942" y="3316223"/>
              <a:ext cx="768096" cy="961709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D29D01-1835-1C45-B51A-173635356CC4}"/>
                </a:ext>
              </a:extLst>
            </p:cNvPr>
            <p:cNvSpPr txBox="1"/>
            <p:nvPr/>
          </p:nvSpPr>
          <p:spPr>
            <a:xfrm>
              <a:off x="8790886" y="3125847"/>
              <a:ext cx="28157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Earth started out too cold, so net radiative flux was </a:t>
              </a:r>
              <a:r>
                <a:rPr lang="en-US" sz="2400" b="1" dirty="0"/>
                <a:t>positive</a:t>
              </a:r>
              <a:r>
                <a:rPr lang="en-US" sz="2400" dirty="0"/>
                <a:t>. So the earth heated up!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70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78A4D-82D3-A6E7-0CE2-4F2AA060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" y="671164"/>
            <a:ext cx="4418275" cy="5991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876544" y="1859340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67D58-5FB5-246E-B00E-1F3DB21D87FC}"/>
              </a:ext>
            </a:extLst>
          </p:cNvPr>
          <p:cNvGrpSpPr/>
          <p:nvPr/>
        </p:nvGrpSpPr>
        <p:grpSpPr>
          <a:xfrm>
            <a:off x="5969499" y="4012003"/>
            <a:ext cx="5893317" cy="1609284"/>
            <a:chOff x="6562199" y="3097603"/>
            <a:chExt cx="5893317" cy="160928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781B5CF7-A446-37A2-8C1B-4DEE7DBCA43D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47AB5397-4002-3B20-9F94-625D017BAF5B}"/>
                </a:ext>
              </a:extLst>
            </p:cNvPr>
            <p:cNvSpPr/>
            <p:nvPr/>
          </p:nvSpPr>
          <p:spPr>
            <a:xfrm>
              <a:off x="7570942" y="3097603"/>
              <a:ext cx="768096" cy="118033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64A1C-E68D-7F7A-9F83-B367B1D69D53}"/>
                </a:ext>
              </a:extLst>
            </p:cNvPr>
            <p:cNvSpPr txBox="1"/>
            <p:nvPr/>
          </p:nvSpPr>
          <p:spPr>
            <a:xfrm>
              <a:off x="8790886" y="3137227"/>
              <a:ext cx="36646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Heating up increased the longwave radiated to space, eventually ending in balance (“homeostasis”).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20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766816" y="1170432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D55AB-B809-8263-285F-23034D38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5" y="658368"/>
            <a:ext cx="4705538" cy="59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24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766816" y="1170432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D55AB-B809-8263-285F-23034D38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5" y="658368"/>
            <a:ext cx="4705538" cy="59801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C6A117-AD32-67CE-EE8C-CD1E410033C5}"/>
              </a:ext>
            </a:extLst>
          </p:cNvPr>
          <p:cNvGrpSpPr/>
          <p:nvPr/>
        </p:nvGrpSpPr>
        <p:grpSpPr>
          <a:xfrm>
            <a:off x="5969499" y="3730753"/>
            <a:ext cx="6076197" cy="1880752"/>
            <a:chOff x="6562199" y="2814755"/>
            <a:chExt cx="6088389" cy="1880752"/>
          </a:xfrm>
        </p:grpSpPr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2E87063B-8CF8-E8AA-EF7E-5E56C8EE2DC9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F7DA317A-8936-C438-EB13-77830DF94DDF}"/>
                </a:ext>
              </a:extLst>
            </p:cNvPr>
            <p:cNvSpPr/>
            <p:nvPr/>
          </p:nvSpPr>
          <p:spPr>
            <a:xfrm>
              <a:off x="7570942" y="2814755"/>
              <a:ext cx="768096" cy="1463178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00BB8B-1CC9-524B-561B-E56F9A96367A}"/>
                </a:ext>
              </a:extLst>
            </p:cNvPr>
            <p:cNvSpPr txBox="1"/>
            <p:nvPr/>
          </p:nvSpPr>
          <p:spPr>
            <a:xfrm>
              <a:off x="8790886" y="3125847"/>
              <a:ext cx="38597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Earth started out too hot, so net radiative flux was </a:t>
              </a:r>
              <a:r>
                <a:rPr lang="en-US" sz="2400" b="1" dirty="0"/>
                <a:t>negative</a:t>
              </a:r>
              <a:r>
                <a:rPr lang="en-US" sz="2400" dirty="0"/>
                <a:t>. So the earth cooled down!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63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idea of homeostasis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0744D-774F-FDFC-3CBA-5AE3FAECF6E7}"/>
              </a:ext>
            </a:extLst>
          </p:cNvPr>
          <p:cNvSpPr txBox="1"/>
          <p:nvPr/>
        </p:nvSpPr>
        <p:spPr>
          <a:xfrm>
            <a:off x="5766816" y="1170432"/>
            <a:ext cx="5230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Here, did the earth start out too hot or too cold? Was the initial flux positive or negative? Did the earth heat up or cool down as a result?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D55AB-B809-8263-285F-23034D38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5" y="658368"/>
            <a:ext cx="4705538" cy="59801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C6A117-AD32-67CE-EE8C-CD1E410033C5}"/>
              </a:ext>
            </a:extLst>
          </p:cNvPr>
          <p:cNvGrpSpPr/>
          <p:nvPr/>
        </p:nvGrpSpPr>
        <p:grpSpPr>
          <a:xfrm>
            <a:off x="5969499" y="4041845"/>
            <a:ext cx="6076197" cy="1569660"/>
            <a:chOff x="6562199" y="3125847"/>
            <a:chExt cx="6088389" cy="1569660"/>
          </a:xfrm>
        </p:grpSpPr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2E87063B-8CF8-E8AA-EF7E-5E56C8EE2DC9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F7DA317A-8936-C438-EB13-77830DF94DDF}"/>
                </a:ext>
              </a:extLst>
            </p:cNvPr>
            <p:cNvSpPr/>
            <p:nvPr/>
          </p:nvSpPr>
          <p:spPr>
            <a:xfrm>
              <a:off x="7570942" y="3125847"/>
              <a:ext cx="768096" cy="1152086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00BB8B-1CC9-524B-561B-E56F9A96367A}"/>
                </a:ext>
              </a:extLst>
            </p:cNvPr>
            <p:cNvSpPr txBox="1"/>
            <p:nvPr/>
          </p:nvSpPr>
          <p:spPr>
            <a:xfrm>
              <a:off x="8790886" y="3125847"/>
              <a:ext cx="38597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Cooling down reduced the longwave radiated to space, eventually ending in balance (“homeostasis”).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88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beautiful thing about homeostasis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B99BE-D040-B8F0-05C5-7022987B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079540"/>
            <a:ext cx="6970776" cy="4432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8E0DCA-5478-9D22-E348-264C5E11F13F}"/>
              </a:ext>
            </a:extLst>
          </p:cNvPr>
          <p:cNvSpPr txBox="1"/>
          <p:nvPr/>
        </p:nvSpPr>
        <p:spPr>
          <a:xfrm>
            <a:off x="7095744" y="1079540"/>
            <a:ext cx="4986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 has a self-correcting mechanism! (So do all planets, actually.)</a:t>
            </a:r>
          </a:p>
          <a:p>
            <a:endParaRPr lang="en-US" sz="2400" dirty="0"/>
          </a:p>
          <a:p>
            <a:r>
              <a:rPr lang="en-US" sz="2400" dirty="0"/>
              <a:t>To simulate this, we’ll need to have a way to march through time (left to right in this graph), calculate a flux at each step, and adjust Earth’s temperature accordingly.</a:t>
            </a:r>
          </a:p>
          <a:p>
            <a:endParaRPr lang="en-US" sz="2400" dirty="0"/>
          </a:p>
          <a:p>
            <a:r>
              <a:rPr lang="en-US" sz="2400" dirty="0"/>
              <a:t>To do that, we need to put together </a:t>
            </a:r>
            <a:r>
              <a:rPr lang="en-US" sz="2400" b="1" dirty="0"/>
              <a:t>While loops </a:t>
            </a:r>
            <a:r>
              <a:rPr lang="en-US" sz="2400" dirty="0"/>
              <a:t>and </a:t>
            </a:r>
            <a:r>
              <a:rPr lang="en-US" sz="2400" b="1" dirty="0"/>
              <a:t>If blocks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5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“If”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CAA63-6C05-534F-9D1E-3329F3E6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6"/>
          <a:stretch/>
        </p:blipFill>
        <p:spPr>
          <a:xfrm>
            <a:off x="1619118" y="1413164"/>
            <a:ext cx="8544100" cy="38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1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Inferring albedo from earthshine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757204-4A0D-A7F2-B5F6-A7430B31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2" y="1466117"/>
            <a:ext cx="6399474" cy="38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DDEF62-2060-6A82-0CC8-0C4646D3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86" y="956372"/>
            <a:ext cx="5201628" cy="397872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1BC804E-9943-17DD-9809-B5593456F5DD}"/>
              </a:ext>
            </a:extLst>
          </p:cNvPr>
          <p:cNvSpPr/>
          <p:nvPr/>
        </p:nvSpPr>
        <p:spPr>
          <a:xfrm>
            <a:off x="9015080" y="5101528"/>
            <a:ext cx="457200" cy="800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DF345-CCF4-FB2B-8FBA-4FDD2C3FBD57}"/>
              </a:ext>
            </a:extLst>
          </p:cNvPr>
          <p:cNvSpPr txBox="1"/>
          <p:nvPr/>
        </p:nvSpPr>
        <p:spPr>
          <a:xfrm>
            <a:off x="7104602" y="5924970"/>
            <a:ext cx="520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earthshine measurements (W/m</a:t>
            </a:r>
            <a:r>
              <a:rPr lang="en-US" sz="2400" baseline="30000" dirty="0"/>
              <a:t>2</a:t>
            </a:r>
            <a:r>
              <a:rPr lang="en-US" sz="2400" dirty="0"/>
              <a:t>), Earth’s albedo is </a:t>
            </a:r>
            <a:r>
              <a:rPr lang="en-US" sz="2400" i="1" dirty="0"/>
              <a:t>inferred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15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an “If”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4FC5A-6062-F44C-BC5B-3D9ECE1C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9" y="1265229"/>
            <a:ext cx="9732781" cy="39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“While”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687F6-71BE-2948-800D-1B6F6CA8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2" y="752803"/>
            <a:ext cx="9877598" cy="53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03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a “While” loop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16000-A39E-2149-8496-50FB0941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49" y="957684"/>
            <a:ext cx="8914678" cy="48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up lists by appending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8E305-5962-CC46-B312-BD227151C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76"/>
          <a:stretch/>
        </p:blipFill>
        <p:spPr>
          <a:xfrm>
            <a:off x="3167080" y="1427019"/>
            <a:ext cx="4226052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up lists by appending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8E305-5962-CC46-B312-BD227151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80" y="1427019"/>
            <a:ext cx="4226052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8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up lists by appending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C4CBC-C707-6A47-9D8E-FD401AC54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97"/>
          <a:stretch/>
        </p:blipFill>
        <p:spPr>
          <a:xfrm>
            <a:off x="1671860" y="914400"/>
            <a:ext cx="9554383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This loop prints stuff out, but doesn’t save anything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42449-F8C3-1C4E-82EA-E9FD921F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84" y="699797"/>
            <a:ext cx="10133879" cy="55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6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1154028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This loop prints stuff out </a:t>
            </a:r>
            <a:r>
              <a:rPr lang="en-US" sz="2400" b="1" i="1" dirty="0"/>
              <a:t>and</a:t>
            </a:r>
            <a:r>
              <a:rPr lang="en-US" sz="2400" b="1" dirty="0"/>
              <a:t> saves it in a list by appending!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BB629-DBDA-804B-93DB-4F2C4F07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638160"/>
            <a:ext cx="9414164" cy="61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1154028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This loop prints stuff out </a:t>
            </a:r>
            <a:r>
              <a:rPr lang="en-US" sz="2400" b="1" i="1" dirty="0"/>
              <a:t>and</a:t>
            </a:r>
            <a:r>
              <a:rPr lang="en-US" sz="2400" b="1" dirty="0"/>
              <a:t> saves it in a list by appending!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BB629-DBDA-804B-93DB-4F2C4F07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638160"/>
            <a:ext cx="9414164" cy="6123777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2ABE35C9-DD96-694B-BD65-52212EF0CCDC}"/>
              </a:ext>
            </a:extLst>
          </p:cNvPr>
          <p:cNvSpPr/>
          <p:nvPr/>
        </p:nvSpPr>
        <p:spPr>
          <a:xfrm>
            <a:off x="1149927" y="3200401"/>
            <a:ext cx="6012873" cy="651163"/>
          </a:xfrm>
          <a:prstGeom prst="donu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94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Emergency exits (from a loop)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39ED1-69E6-5447-903F-1C11C05C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3" y="1662545"/>
            <a:ext cx="10941913" cy="2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5DB76-DD24-EE30-BD0F-823E13AE8DDA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68E3503-08A5-7F4E-A574-BF16BA8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15A3-D7C5-9FAD-8F12-60CF82F60D4B}"/>
              </a:ext>
            </a:extLst>
          </p:cNvPr>
          <p:cNvSpPr txBox="1"/>
          <p:nvPr/>
        </p:nvSpPr>
        <p:spPr>
          <a:xfrm>
            <a:off x="376428" y="1157424"/>
            <a:ext cx="1159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Yellow</a:t>
            </a:r>
            <a:r>
              <a:rPr lang="en-US" sz="2400" dirty="0"/>
              <a:t> photons represent </a:t>
            </a:r>
            <a:r>
              <a:rPr lang="en-US" sz="2400" b="1" dirty="0"/>
              <a:t>shortwave radiation </a:t>
            </a:r>
            <a:r>
              <a:rPr lang="en-US" sz="2400" dirty="0"/>
              <a:t>from the sun.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36AC5E-995E-6795-A0DC-E1634682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6" r="52000" b="20579"/>
          <a:stretch/>
        </p:blipFill>
        <p:spPr bwMode="auto">
          <a:xfrm>
            <a:off x="6799110" y="2012388"/>
            <a:ext cx="3308058" cy="34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FF3A1-C3CD-C321-F294-090414D27D68}"/>
              </a:ext>
            </a:extLst>
          </p:cNvPr>
          <p:cNvSpPr txBox="1"/>
          <p:nvPr/>
        </p:nvSpPr>
        <p:spPr>
          <a:xfrm>
            <a:off x="6799110" y="5437798"/>
            <a:ext cx="330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www.sliderbase.com</a:t>
            </a:r>
            <a:r>
              <a:rPr lang="en-US" sz="1200" dirty="0">
                <a:hlinkClick r:id="rId5"/>
              </a:rPr>
              <a:t>/spitem-1155-2.html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279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an emergency exit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266E-197B-AF41-8E03-08888DBA2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07" y="538640"/>
            <a:ext cx="7199565" cy="62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9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Terminating homeostasis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B99BE-D040-B8F0-05C5-7022987B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079540"/>
            <a:ext cx="6970776" cy="4432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8E0DCA-5478-9D22-E348-264C5E11F13F}"/>
              </a:ext>
            </a:extLst>
          </p:cNvPr>
          <p:cNvSpPr txBox="1"/>
          <p:nvPr/>
        </p:nvSpPr>
        <p:spPr>
          <a:xfrm>
            <a:off x="6958584" y="1489719"/>
            <a:ext cx="4986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first, the temperature changes a lot with each time step. After a while, however, it changes less and less.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While loop</a:t>
            </a:r>
            <a:r>
              <a:rPr lang="en-US" sz="2400" dirty="0"/>
              <a:t> in our code will say, when the temperature change is small enough, call it quits.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DE6AF5A-2AB6-2645-9333-B386B1F8292E}"/>
              </a:ext>
            </a:extLst>
          </p:cNvPr>
          <p:cNvSpPr/>
          <p:nvPr/>
        </p:nvSpPr>
        <p:spPr>
          <a:xfrm>
            <a:off x="1767840" y="1621536"/>
            <a:ext cx="134112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AD507F4-2398-9A0D-5C22-CC6A190ABE61}"/>
              </a:ext>
            </a:extLst>
          </p:cNvPr>
          <p:cNvSpPr/>
          <p:nvPr/>
        </p:nvSpPr>
        <p:spPr>
          <a:xfrm>
            <a:off x="6376416" y="2279869"/>
            <a:ext cx="134112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C6D8DAD-C88E-2FC3-FCAE-1E84E7E38020}"/>
              </a:ext>
            </a:extLst>
          </p:cNvPr>
          <p:cNvSpPr/>
          <p:nvPr/>
        </p:nvSpPr>
        <p:spPr>
          <a:xfrm rot="5400000">
            <a:off x="1442324" y="1424037"/>
            <a:ext cx="404068" cy="246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F55CDD5-E28A-6BDE-04ED-8BE1211FD19E}"/>
              </a:ext>
            </a:extLst>
          </p:cNvPr>
          <p:cNvSpPr/>
          <p:nvPr/>
        </p:nvSpPr>
        <p:spPr>
          <a:xfrm rot="5400000">
            <a:off x="6592031" y="2617442"/>
            <a:ext cx="141720" cy="2804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6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97536" y="0"/>
            <a:ext cx="8534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of learning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B115B-264A-B74D-BDD9-07249B00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4" y="1182623"/>
            <a:ext cx="8373453" cy="1952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313D2E-A5E2-54FB-5306-1CB20607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" r="-1"/>
          <a:stretch/>
        </p:blipFill>
        <p:spPr>
          <a:xfrm>
            <a:off x="770562" y="3429000"/>
            <a:ext cx="10812272" cy="29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5DB76-DD24-EE30-BD0F-823E13AE8DDA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68E3503-08A5-7F4E-A574-BF16BA8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pic>
        <p:nvPicPr>
          <p:cNvPr id="1026" name="Picture 2" descr="Insolation - QS Study">
            <a:extLst>
              <a:ext uri="{FF2B5EF4-FFF2-40B4-BE49-F238E27FC236}">
                <a16:creationId xmlns:a16="http://schemas.microsoft.com/office/drawing/2014/main" id="{DAFD0795-F617-A97D-A396-71D2870F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16" y="3226362"/>
            <a:ext cx="5836812" cy="29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15A3-D7C5-9FAD-8F12-60CF82F60D4B}"/>
              </a:ext>
            </a:extLst>
          </p:cNvPr>
          <p:cNvSpPr txBox="1"/>
          <p:nvPr/>
        </p:nvSpPr>
        <p:spPr>
          <a:xfrm>
            <a:off x="376428" y="1157424"/>
            <a:ext cx="1159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Yellow</a:t>
            </a:r>
            <a:r>
              <a:rPr lang="en-US" sz="2400" dirty="0"/>
              <a:t> photons represent </a:t>
            </a:r>
            <a:r>
              <a:rPr lang="en-US" sz="2400" b="1" dirty="0"/>
              <a:t>shortwave radiation </a:t>
            </a:r>
            <a:r>
              <a:rPr lang="en-US" sz="2400" dirty="0"/>
              <a:t>from the sun.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B78FA-FD35-DE4C-FDAF-078D9686FBFE}"/>
              </a:ext>
            </a:extLst>
          </p:cNvPr>
          <p:cNvSpPr txBox="1"/>
          <p:nvPr/>
        </p:nvSpPr>
        <p:spPr>
          <a:xfrm>
            <a:off x="5585460" y="1619089"/>
            <a:ext cx="6035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intensity of the shortwave light you would perceive depends 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Whether it’s day or night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Where you are on the planet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D45C5-5032-DC46-B691-B3E1CE5FBB57}"/>
              </a:ext>
            </a:extLst>
          </p:cNvPr>
          <p:cNvSpPr txBox="1"/>
          <p:nvPr/>
        </p:nvSpPr>
        <p:spPr>
          <a:xfrm>
            <a:off x="5649469" y="6192014"/>
            <a:ext cx="6147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err="1">
                <a:hlinkClick r:id="rId5"/>
              </a:rPr>
              <a:t>earthshinefoundation.org</a:t>
            </a:r>
            <a:r>
              <a:rPr lang="en-US" sz="1200" dirty="0">
                <a:hlinkClick r:id="rId5"/>
              </a:rPr>
              <a:t>/images/</a:t>
            </a:r>
            <a:r>
              <a:rPr lang="en-US" sz="1200" dirty="0" err="1">
                <a:hlinkClick r:id="rId5"/>
              </a:rPr>
              <a:t>whatisearthshine.jpg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81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5DB76-DD24-EE30-BD0F-823E13AE8DDA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68E3503-08A5-7F4E-A574-BF16BA8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815A3-D7C5-9FAD-8F12-60CF82F60D4B}"/>
              </a:ext>
            </a:extLst>
          </p:cNvPr>
          <p:cNvSpPr txBox="1"/>
          <p:nvPr/>
        </p:nvSpPr>
        <p:spPr>
          <a:xfrm>
            <a:off x="376428" y="1157424"/>
            <a:ext cx="1159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Yellow</a:t>
            </a:r>
            <a:r>
              <a:rPr lang="en-US" sz="2400" dirty="0"/>
              <a:t> photons represent </a:t>
            </a:r>
            <a:r>
              <a:rPr lang="en-US" sz="2400" b="1" dirty="0"/>
              <a:t>shortwave radiation </a:t>
            </a:r>
            <a:r>
              <a:rPr lang="en-US" sz="2400" dirty="0"/>
              <a:t>from the sun.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B78FA-FD35-DE4C-FDAF-078D9686FBFE}"/>
              </a:ext>
            </a:extLst>
          </p:cNvPr>
          <p:cNvSpPr txBox="1"/>
          <p:nvPr/>
        </p:nvSpPr>
        <p:spPr>
          <a:xfrm>
            <a:off x="5585460" y="1814052"/>
            <a:ext cx="6035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amount of shortwave energy absorbed by Earth depends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Cloudiness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Ground reflectivity</a:t>
            </a:r>
          </a:p>
        </p:txBody>
      </p:sp>
      <p:pic>
        <p:nvPicPr>
          <p:cNvPr id="9218" name="Picture 2" descr="Emini Vanilli: CAJ Geoengineering - Introduction">
            <a:extLst>
              <a:ext uri="{FF2B5EF4-FFF2-40B4-BE49-F238E27FC236}">
                <a16:creationId xmlns:a16="http://schemas.microsoft.com/office/drawing/2014/main" id="{485BD32E-354B-420C-0221-5FD4C651A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2"/>
          <a:stretch/>
        </p:blipFill>
        <p:spPr bwMode="auto">
          <a:xfrm>
            <a:off x="8602980" y="2715455"/>
            <a:ext cx="2918460" cy="40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7D48-B91A-7957-ABD5-0AE77ED1ED6E}"/>
              </a:ext>
            </a:extLst>
          </p:cNvPr>
          <p:cNvSpPr txBox="1"/>
          <p:nvPr/>
        </p:nvSpPr>
        <p:spPr>
          <a:xfrm>
            <a:off x="376428" y="881016"/>
            <a:ext cx="1146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Red</a:t>
            </a:r>
            <a:r>
              <a:rPr lang="en-US" sz="2400" dirty="0"/>
              <a:t> photons represent </a:t>
            </a:r>
            <a:r>
              <a:rPr lang="en-US" sz="2400" b="1" dirty="0"/>
              <a:t>longwave radiation</a:t>
            </a:r>
            <a:r>
              <a:rPr lang="en-US" sz="2400" dirty="0"/>
              <a:t> emitted by Earth’s surface (also by the atmosphere, your hands, any solid object).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EC70810-601F-507F-A81F-B779B322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E7348D-C8E2-DE6F-7524-761577362CE9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A19168-C2EF-84B1-BB80-9730B75E9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r="26667" b="14134"/>
          <a:stretch/>
        </p:blipFill>
        <p:spPr bwMode="auto">
          <a:xfrm>
            <a:off x="6574038" y="2183998"/>
            <a:ext cx="4606026" cy="34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5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7D48-B91A-7957-ABD5-0AE77ED1ED6E}"/>
              </a:ext>
            </a:extLst>
          </p:cNvPr>
          <p:cNvSpPr txBox="1"/>
          <p:nvPr/>
        </p:nvSpPr>
        <p:spPr>
          <a:xfrm>
            <a:off x="376428" y="881016"/>
            <a:ext cx="1146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Red</a:t>
            </a:r>
            <a:r>
              <a:rPr lang="en-US" sz="2400" dirty="0"/>
              <a:t> photons represent </a:t>
            </a:r>
            <a:r>
              <a:rPr lang="en-US" sz="2400" b="1" dirty="0"/>
              <a:t>longwave radiation</a:t>
            </a:r>
            <a:r>
              <a:rPr lang="en-US" sz="2400" dirty="0"/>
              <a:t> emitted by Earth’s surface (also by the atmosphere, your hands, any solid object). 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EC70810-601F-507F-A81F-B779B322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E7348D-C8E2-DE6F-7524-761577362CE9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49E6B-80B1-829A-9664-98705557D146}"/>
              </a:ext>
            </a:extLst>
          </p:cNvPr>
          <p:cNvSpPr txBox="1"/>
          <p:nvPr/>
        </p:nvSpPr>
        <p:spPr>
          <a:xfrm>
            <a:off x="5597652" y="2035468"/>
            <a:ext cx="4497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intensity of the longwave light emitted by an object depends 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temperature of the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 of the 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It also matters how easily photons get past the earth and out to space</a:t>
            </a:r>
          </a:p>
        </p:txBody>
      </p:sp>
      <p:pic>
        <p:nvPicPr>
          <p:cNvPr id="10242" name="Picture 2" descr="Emini Vanilli: CAJ Geoengineering - Introduction">
            <a:extLst>
              <a:ext uri="{FF2B5EF4-FFF2-40B4-BE49-F238E27FC236}">
                <a16:creationId xmlns:a16="http://schemas.microsoft.com/office/drawing/2014/main" id="{863973DC-2ACB-2F7A-FEF6-6FFECCB3D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/>
          <a:stretch/>
        </p:blipFill>
        <p:spPr bwMode="auto">
          <a:xfrm>
            <a:off x="10094976" y="2061561"/>
            <a:ext cx="2024478" cy="282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Shortwave and longwave</a:t>
            </a:r>
          </a:p>
        </p:txBody>
      </p:sp>
      <p:pic>
        <p:nvPicPr>
          <p:cNvPr id="19458" name="Picture 2" descr="What Happens to Insolation That Reaches the Surface?">
            <a:extLst>
              <a:ext uri="{FF2B5EF4-FFF2-40B4-BE49-F238E27FC236}">
                <a16:creationId xmlns:a16="http://schemas.microsoft.com/office/drawing/2014/main" id="{3CA27DAC-ED8F-5673-1C01-6E3745CE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10" y="534307"/>
            <a:ext cx="7236733" cy="57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A1BC9-E44D-E68C-B67F-B0F3AEB8E7F5}"/>
              </a:ext>
            </a:extLst>
          </p:cNvPr>
          <p:cNvSpPr txBox="1"/>
          <p:nvPr/>
        </p:nvSpPr>
        <p:spPr>
          <a:xfrm>
            <a:off x="3155497" y="6396335"/>
            <a:ext cx="614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geography.name</a:t>
            </a:r>
            <a:r>
              <a:rPr lang="en-US" dirty="0"/>
              <a:t>/wp-content/uploads/2019/06/22.jpg</a:t>
            </a:r>
          </a:p>
        </p:txBody>
      </p:sp>
    </p:spTree>
    <p:extLst>
      <p:ext uri="{BB962C8B-B14F-4D97-AF65-F5344CB8AC3E}">
        <p14:creationId xmlns:p14="http://schemas.microsoft.com/office/powerpoint/2010/main" val="202738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Net radiative flux is the balance between shortwave (incoming) and longwave (outgoing)</a:t>
            </a:r>
            <a:endParaRPr lang="en-US" sz="2400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EC70810-601F-507F-A81F-B779B322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" y="2314849"/>
            <a:ext cx="4725180" cy="2820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80CC100-0899-90B6-7796-E26291DFB710}"/>
              </a:ext>
            </a:extLst>
          </p:cNvPr>
          <p:cNvGrpSpPr/>
          <p:nvPr/>
        </p:nvGrpSpPr>
        <p:grpSpPr>
          <a:xfrm>
            <a:off x="6562199" y="3097603"/>
            <a:ext cx="5044458" cy="1239953"/>
            <a:chOff x="6562199" y="3097603"/>
            <a:chExt cx="5044458" cy="1239953"/>
          </a:xfrm>
        </p:grpSpPr>
        <p:sp>
          <p:nvSpPr>
            <p:cNvPr id="4" name="Up Arrow 3">
              <a:extLst>
                <a:ext uri="{FF2B5EF4-FFF2-40B4-BE49-F238E27FC236}">
                  <a16:creationId xmlns:a16="http://schemas.microsoft.com/office/drawing/2014/main" id="{3E02511A-613A-734D-1649-93D00B165B9B}"/>
                </a:ext>
              </a:extLst>
            </p:cNvPr>
            <p:cNvSpPr/>
            <p:nvPr/>
          </p:nvSpPr>
          <p:spPr>
            <a:xfrm flipV="1">
              <a:off x="6562199" y="3125847"/>
              <a:ext cx="768096" cy="1198299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0AD9C453-A065-851A-BB16-FAA1A641C0BC}"/>
                </a:ext>
              </a:extLst>
            </p:cNvPr>
            <p:cNvSpPr/>
            <p:nvPr/>
          </p:nvSpPr>
          <p:spPr>
            <a:xfrm>
              <a:off x="7570942" y="3097603"/>
              <a:ext cx="768096" cy="118033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EE806-0E9B-3E54-DF9D-DA355AF63B2D}"/>
                </a:ext>
              </a:extLst>
            </p:cNvPr>
            <p:cNvSpPr txBox="1"/>
            <p:nvPr/>
          </p:nvSpPr>
          <p:spPr>
            <a:xfrm>
              <a:off x="8790886" y="3137227"/>
              <a:ext cx="28157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Net radiative flux is zero, so Earth is in radiative balance.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18DBD71-E40D-E9CC-61A4-E3740EF800A5}"/>
              </a:ext>
            </a:extLst>
          </p:cNvPr>
          <p:cNvSpPr/>
          <p:nvPr/>
        </p:nvSpPr>
        <p:spPr>
          <a:xfrm>
            <a:off x="357396" y="5318626"/>
            <a:ext cx="472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phet.colorado.edu</a:t>
            </a:r>
            <a:r>
              <a:rPr lang="en-US" sz="1200" dirty="0">
                <a:hlinkClick r:id="rId2"/>
              </a:rPr>
              <a:t>/sims/</a:t>
            </a:r>
            <a:r>
              <a:rPr lang="en-US" sz="1200" dirty="0" err="1">
                <a:hlinkClick r:id="rId2"/>
              </a:rPr>
              <a:t>cheerpj</a:t>
            </a:r>
            <a:r>
              <a:rPr lang="en-US" sz="1200" dirty="0">
                <a:hlinkClick r:id="rId2"/>
              </a:rPr>
              <a:t>/greenhouse/latest/</a:t>
            </a:r>
            <a:r>
              <a:rPr lang="en-US" sz="1200" dirty="0" err="1">
                <a:hlinkClick r:id="rId2"/>
              </a:rPr>
              <a:t>greenhouse.html?simulation</a:t>
            </a:r>
            <a:r>
              <a:rPr lang="en-US" sz="1200" dirty="0">
                <a:hlinkClick r:id="rId2"/>
              </a:rPr>
              <a:t>=greenhouse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97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1043</Words>
  <Application>Microsoft Macintosh PowerPoint</Application>
  <PresentationFormat>Widescreen</PresentationFormat>
  <Paragraphs>83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29</cp:revision>
  <dcterms:created xsi:type="dcterms:W3CDTF">2021-09-07T14:45:01Z</dcterms:created>
  <dcterms:modified xsi:type="dcterms:W3CDTF">2023-09-06T21:45:41Z</dcterms:modified>
</cp:coreProperties>
</file>